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3" r:id="rId5"/>
    <p:sldId id="277" r:id="rId6"/>
    <p:sldId id="258" r:id="rId7"/>
    <p:sldId id="295" r:id="rId8"/>
    <p:sldId id="294" r:id="rId9"/>
    <p:sldId id="297" r:id="rId10"/>
    <p:sldId id="298" r:id="rId11"/>
    <p:sldId id="299" r:id="rId12"/>
    <p:sldId id="300" r:id="rId13"/>
    <p:sldId id="296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>
        <p:scale>
          <a:sx n="75" d="100"/>
          <a:sy n="75" d="100"/>
        </p:scale>
        <p:origin x="974" y="91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F679-3F02-14A6-8A10-9F905E5D4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Deep learning major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DEEA1-7896-8189-8B33-A5D797643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Ahmed Amr Elgayar 19p8349</a:t>
            </a:r>
          </a:p>
        </p:txBody>
      </p:sp>
    </p:spTree>
    <p:extLst>
      <p:ext uri="{BB962C8B-B14F-4D97-AF65-F5344CB8AC3E}">
        <p14:creationId xmlns:p14="http://schemas.microsoft.com/office/powerpoint/2010/main" val="2603599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80BDA-D323-FCF3-5214-A9282D96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4C6EA5-10E7-120D-38DE-84072E725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351813"/>
              </p:ext>
            </p:extLst>
          </p:nvPr>
        </p:nvGraphicFramePr>
        <p:xfrm>
          <a:off x="1229360" y="136525"/>
          <a:ext cx="10535920" cy="601112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267960">
                  <a:extLst>
                    <a:ext uri="{9D8B030D-6E8A-4147-A177-3AD203B41FA5}">
                      <a16:colId xmlns:a16="http://schemas.microsoft.com/office/drawing/2014/main" val="4041414343"/>
                    </a:ext>
                  </a:extLst>
                </a:gridCol>
                <a:gridCol w="5267960">
                  <a:extLst>
                    <a:ext uri="{9D8B030D-6E8A-4147-A177-3AD203B41FA5}">
                      <a16:colId xmlns:a16="http://schemas.microsoft.com/office/drawing/2014/main" val="410585974"/>
                    </a:ext>
                  </a:extLst>
                </a:gridCol>
              </a:tblGrid>
              <a:tr h="30055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49917"/>
                  </a:ext>
                </a:extLst>
              </a:tr>
              <a:tr h="30055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29184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D5ED8C4-0200-22BE-E0AD-1027C054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20482"/>
            <a:ext cx="4460240" cy="2835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ADB1E0-7DF6-592C-A8EB-A03827BB5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06" y="312426"/>
            <a:ext cx="4362889" cy="2743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DAEBC-DF77-13AF-677C-C97B7EB3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760" y="3270846"/>
            <a:ext cx="4460240" cy="2823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8D210-C992-ED72-95DE-4224926FB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005" y="3264331"/>
            <a:ext cx="4362889" cy="27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3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project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pPr lvl="0" algn="just" rtl="0"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People Counting</a:t>
            </a:r>
          </a:p>
          <a:p>
            <a:pPr lvl="0" algn="just" rtl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Since the COVID-19 outbreak, people detecting and counting solutions have been growing in popularity, helping to enforce social distancing rules and improve safety.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goal is to implement the studied deep learning CNNs to solve this problem.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A6F9514-4367-2B53-ED59-406D20B0D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54" t="48235"/>
          <a:stretch/>
        </p:blipFill>
        <p:spPr>
          <a:xfrm>
            <a:off x="812092" y="1890465"/>
            <a:ext cx="6731153" cy="47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80BDA-D323-FCF3-5214-A9282D96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C82AF-5ABD-FB9B-B1A2-B4E6C042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14" y="0"/>
            <a:ext cx="10150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27FF-27A3-4F52-FD64-F8605AF0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270" y="136525"/>
            <a:ext cx="7889768" cy="2039341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A5F79-1DF6-5773-971F-AF40235A13E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885235" y="1645327"/>
            <a:ext cx="4267919" cy="3006531"/>
          </a:xfrm>
        </p:spPr>
        <p:txBody>
          <a:bodyPr>
            <a:noAutofit/>
          </a:bodyPr>
          <a:lstStyle/>
          <a:p>
            <a:pPr marL="400050" indent="-400050">
              <a:lnSpc>
                <a:spcPct val="10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1600" dirty="0"/>
              <a:t>Data loading and augmentation</a:t>
            </a:r>
          </a:p>
          <a:p>
            <a:pPr marL="400050" lvl="0" indent="-40005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</a:rPr>
              <a:t>loading the pre-trained model </a:t>
            </a:r>
          </a:p>
          <a:p>
            <a:pPr marL="400050" lvl="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</a:rPr>
              <a:t>Add a global average pooling layer after the last convolutional block.</a:t>
            </a:r>
          </a:p>
          <a:p>
            <a:pPr marL="400050" lvl="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</a:rPr>
              <a:t>Removing the last fully connected layer and instead add a (dense, 1024, </a:t>
            </a:r>
            <a:r>
              <a:rPr lang="en-US" sz="1600" dirty="0" err="1">
                <a:effectLst/>
                <a:ea typeface="Calibri" panose="020F0502020204030204" pitchFamily="34" charset="0"/>
              </a:rPr>
              <a:t>relu</a:t>
            </a:r>
            <a:r>
              <a:rPr lang="en-US" sz="1600" dirty="0">
                <a:effectLst/>
                <a:ea typeface="Calibri" panose="020F0502020204030204" pitchFamily="34" charset="0"/>
              </a:rPr>
              <a:t>) fully connected layer with only 1 output (the number of people in the image)</a:t>
            </a:r>
          </a:p>
          <a:p>
            <a:pPr marL="400050" lvl="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</a:rPr>
              <a:t>Freezing the initial layers (all except last 7 layers) of the pre-trained model (which contain more generic features learned from a large dataset like ImageNet) to retain their pre-learned weights.</a:t>
            </a:r>
          </a:p>
          <a:p>
            <a:pPr marL="400050" lvl="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</a:rPr>
              <a:t>Unfreezing the later layers (last 7 layers) to adapt the model to the specific features of your dataset by updating their weights during training.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031C4-E2A0-EB7C-2BA9-ADE43E3AA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65324" y="1639369"/>
            <a:ext cx="4580088" cy="5082106"/>
          </a:xfrm>
        </p:spPr>
        <p:txBody>
          <a:bodyPr>
            <a:normAutofit/>
          </a:bodyPr>
          <a:lstStyle/>
          <a:p>
            <a:pPr marL="40005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 startAt="7"/>
            </a:pPr>
            <a:r>
              <a:rPr lang="en-US" sz="1600" dirty="0">
                <a:effectLst/>
                <a:ea typeface="Calibri" panose="020F0502020204030204" pitchFamily="34" charset="0"/>
              </a:rPr>
              <a:t>Define the optimizer - this function will iteratively improve parameters to minimize the loss. </a:t>
            </a:r>
          </a:p>
          <a:p>
            <a:pPr marL="400050" lvl="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 startAt="7"/>
            </a:pPr>
            <a:r>
              <a:rPr lang="en-US" sz="1600" dirty="0">
                <a:effectLst/>
                <a:ea typeface="Calibri" panose="020F0502020204030204" pitchFamily="34" charset="0"/>
              </a:rPr>
              <a:t>Set a learning rate annealer - to have a decreasing learning rate during the training to reach efficiently the global minimum of the loss function.  </a:t>
            </a:r>
          </a:p>
          <a:p>
            <a:pPr marL="400050" lvl="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 startAt="7"/>
            </a:pPr>
            <a:r>
              <a:rPr lang="en-US" sz="1600" dirty="0">
                <a:effectLst/>
                <a:ea typeface="Calibri" panose="020F0502020204030204" pitchFamily="34" charset="0"/>
              </a:rPr>
              <a:t>Begin training (only on the last 7 layers)</a:t>
            </a:r>
          </a:p>
          <a:p>
            <a:pPr marL="400050" lvl="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 startAt="7"/>
            </a:pPr>
            <a:r>
              <a:rPr lang="en-US" sz="1600" dirty="0">
                <a:effectLst/>
                <a:ea typeface="Calibri" panose="020F0502020204030204" pitchFamily="34" charset="0"/>
              </a:rPr>
              <a:t>Plot the loss training and validation curves. </a:t>
            </a:r>
          </a:p>
          <a:p>
            <a:pPr marL="400050" lvl="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 startAt="7"/>
            </a:pPr>
            <a:r>
              <a:rPr lang="en-US" sz="1600" dirty="0">
                <a:effectLst/>
                <a:ea typeface="Calibri" panose="020F0502020204030204" pitchFamily="34" charset="0"/>
              </a:rPr>
              <a:t>Predict on entire validation set.</a:t>
            </a:r>
          </a:p>
          <a:p>
            <a:pPr marL="400050" lvl="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 startAt="7"/>
            </a:pPr>
            <a:r>
              <a:rPr lang="en-US" sz="1600" dirty="0">
                <a:effectLst/>
                <a:ea typeface="Calibri" panose="020F0502020204030204" pitchFamily="34" charset="0"/>
              </a:rPr>
              <a:t>Plot a scatter plot of True vs. Predicted labels.</a:t>
            </a:r>
          </a:p>
          <a:p>
            <a:pPr marL="400050" lvl="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 startAt="7"/>
            </a:pPr>
            <a:r>
              <a:rPr lang="en-US" sz="1600" dirty="0">
                <a:effectLst/>
                <a:ea typeface="Calibri" panose="020F0502020204030204" pitchFamily="34" charset="0"/>
              </a:rPr>
              <a:t>Compute MAE (mean average error), MSE (mean squared error), and R</a:t>
            </a:r>
            <a:r>
              <a:rPr lang="en-US" sz="1600" baseline="30000" dirty="0">
                <a:effectLst/>
                <a:ea typeface="Calibri" panose="020F0502020204030204" pitchFamily="34" charset="0"/>
              </a:rPr>
              <a:t>2</a:t>
            </a:r>
            <a:r>
              <a:rPr lang="en-US" sz="1600" dirty="0">
                <a:effectLst/>
                <a:ea typeface="Calibri" panose="020F0502020204030204" pitchFamily="34" charset="0"/>
              </a:rPr>
              <a:t> score</a:t>
            </a:r>
          </a:p>
          <a:p>
            <a:pPr marL="400050" lvl="0" indent="-4000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 startAt="7"/>
            </a:pPr>
            <a:r>
              <a:rPr lang="en-US" sz="1600" dirty="0">
                <a:effectLst/>
                <a:ea typeface="Calibri" panose="020F0502020204030204" pitchFamily="34" charset="0"/>
              </a:rPr>
              <a:t>Calculate the prediction accuracy, which is the percentage of correct predictions within a predefined threshold (10%)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DC67-2942-9DAE-63B5-65B406D7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6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40338205-5C4A-89CC-64EF-3AEBD0C7AC8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92220907"/>
              </p:ext>
            </p:extLst>
          </p:nvPr>
        </p:nvGraphicFramePr>
        <p:xfrm>
          <a:off x="761999" y="606287"/>
          <a:ext cx="10926418" cy="552615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463209">
                  <a:extLst>
                    <a:ext uri="{9D8B030D-6E8A-4147-A177-3AD203B41FA5}">
                      <a16:colId xmlns:a16="http://schemas.microsoft.com/office/drawing/2014/main" val="973309989"/>
                    </a:ext>
                  </a:extLst>
                </a:gridCol>
                <a:gridCol w="5463209">
                  <a:extLst>
                    <a:ext uri="{9D8B030D-6E8A-4147-A177-3AD203B41FA5}">
                      <a16:colId xmlns:a16="http://schemas.microsoft.com/office/drawing/2014/main" val="1889238673"/>
                    </a:ext>
                  </a:extLst>
                </a:gridCol>
              </a:tblGrid>
              <a:tr h="2763078">
                <a:tc>
                  <a:txBody>
                    <a:bodyPr/>
                    <a:lstStyle/>
                    <a:p>
                      <a:r>
                        <a:rPr lang="en-US" b="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VGG19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61784"/>
                  </a:ext>
                </a:extLst>
              </a:tr>
              <a:tr h="2763078">
                <a:tc>
                  <a:txBody>
                    <a:bodyPr/>
                    <a:lstStyle/>
                    <a:p>
                      <a:r>
                        <a:rPr lang="en-US" dirty="0"/>
                        <a:t>Inception v3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Mobilenet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976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78A21-DD71-A8CF-1CA9-EF2C9847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BBE3C-C98D-3AA7-457A-E34208FF7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77" y="1532848"/>
            <a:ext cx="4586695" cy="1160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A27F57-FF75-2B35-8F4E-8624EF0C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890" y="1532847"/>
            <a:ext cx="4116285" cy="1160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361BF9-5539-E6F6-38FC-378F7DA90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63" y="4164497"/>
            <a:ext cx="4646719" cy="1083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A9F38B-2C99-73DE-1F84-6994E0498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90" y="4164497"/>
            <a:ext cx="4405347" cy="123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83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40338205-5C4A-89CC-64EF-3AEBD0C7AC8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97780304"/>
              </p:ext>
            </p:extLst>
          </p:nvPr>
        </p:nvGraphicFramePr>
        <p:xfrm>
          <a:off x="761999" y="606287"/>
          <a:ext cx="10926418" cy="552615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463209">
                  <a:extLst>
                    <a:ext uri="{9D8B030D-6E8A-4147-A177-3AD203B41FA5}">
                      <a16:colId xmlns:a16="http://schemas.microsoft.com/office/drawing/2014/main" val="973309989"/>
                    </a:ext>
                  </a:extLst>
                </a:gridCol>
                <a:gridCol w="5463209">
                  <a:extLst>
                    <a:ext uri="{9D8B030D-6E8A-4147-A177-3AD203B41FA5}">
                      <a16:colId xmlns:a16="http://schemas.microsoft.com/office/drawing/2014/main" val="1889238673"/>
                    </a:ext>
                  </a:extLst>
                </a:gridCol>
              </a:tblGrid>
              <a:tr h="2763078">
                <a:tc>
                  <a:txBody>
                    <a:bodyPr/>
                    <a:lstStyle/>
                    <a:p>
                      <a:r>
                        <a:rPr lang="en-US" b="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VGG19</a:t>
                      </a: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61784"/>
                  </a:ext>
                </a:extLst>
              </a:tr>
              <a:tr h="2763078">
                <a:tc>
                  <a:txBody>
                    <a:bodyPr/>
                    <a:lstStyle/>
                    <a:p>
                      <a:r>
                        <a:rPr lang="en-US" dirty="0"/>
                        <a:t>Inception v3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Mobilenet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976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78A21-DD71-A8CF-1CA9-EF2C9847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382BB-3506-BC33-492C-86DDC183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16" y="983975"/>
            <a:ext cx="4515679" cy="2263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747588-2E8F-9394-0822-A2CA3E2D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796" y="1093304"/>
            <a:ext cx="3843188" cy="19782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A277D0-B523-FC01-6488-4F72CBF8B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739" y="3856669"/>
            <a:ext cx="4084232" cy="2091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541C6D-DD3C-AC8D-3360-96F82A62D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436" y="3786434"/>
            <a:ext cx="4096159" cy="20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40338205-5C4A-89CC-64EF-3AEBD0C7AC81}"/>
              </a:ext>
            </a:extLst>
          </p:cNvPr>
          <p:cNvGraphicFramePr>
            <a:graphicFrameLocks noGrp="1"/>
          </p:cNvGraphicFramePr>
          <p:nvPr>
            <p:ph type="tbl" sz="quarter" idx="13"/>
          </p:nvPr>
        </p:nvGraphicFramePr>
        <p:xfrm>
          <a:off x="761999" y="606287"/>
          <a:ext cx="10926418" cy="552615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463209">
                  <a:extLst>
                    <a:ext uri="{9D8B030D-6E8A-4147-A177-3AD203B41FA5}">
                      <a16:colId xmlns:a16="http://schemas.microsoft.com/office/drawing/2014/main" val="973309989"/>
                    </a:ext>
                  </a:extLst>
                </a:gridCol>
                <a:gridCol w="5463209">
                  <a:extLst>
                    <a:ext uri="{9D8B030D-6E8A-4147-A177-3AD203B41FA5}">
                      <a16:colId xmlns:a16="http://schemas.microsoft.com/office/drawing/2014/main" val="1889238673"/>
                    </a:ext>
                  </a:extLst>
                </a:gridCol>
              </a:tblGrid>
              <a:tr h="2763078">
                <a:tc>
                  <a:txBody>
                    <a:bodyPr/>
                    <a:lstStyle/>
                    <a:p>
                      <a:r>
                        <a:rPr lang="en-US" b="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VGG19</a:t>
                      </a: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61784"/>
                  </a:ext>
                </a:extLst>
              </a:tr>
              <a:tr h="2763078">
                <a:tc>
                  <a:txBody>
                    <a:bodyPr/>
                    <a:lstStyle/>
                    <a:p>
                      <a:r>
                        <a:rPr lang="en-US" dirty="0"/>
                        <a:t>Inception v3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Mobilenet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976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78A21-DD71-A8CF-1CA9-EF2C9847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346A1-B683-BA3F-F7B2-51FEB1BA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372" y="606287"/>
            <a:ext cx="2721069" cy="2693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73E5FD-25FF-AE3D-6A85-1866CB5D7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296" y="606287"/>
            <a:ext cx="2721069" cy="2705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9EEF67-6BD0-C799-1A0E-2BB3BD15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72" y="3438939"/>
            <a:ext cx="2701346" cy="2693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3C3461-AAA9-7254-95C3-497C9ECC8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019" y="3427171"/>
            <a:ext cx="2701346" cy="2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40338205-5C4A-89CC-64EF-3AEBD0C7AC8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1875976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97330998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889238673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r>
                        <a:rPr lang="en-US" b="0" dirty="0"/>
                        <a:t>Resnet50</a:t>
                      </a:r>
                    </a:p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VGG19</a:t>
                      </a: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61784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r>
                        <a:rPr lang="en-US" dirty="0"/>
                        <a:t>Inception v3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Mobilenet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9976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78A21-DD71-A8CF-1CA9-EF2C9847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69804-5058-5755-55AC-6BFD51E68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1" y="516836"/>
            <a:ext cx="5887278" cy="2633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458BB-4010-884D-357F-6F4EDD96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3" y="516837"/>
            <a:ext cx="5887278" cy="2633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FE74C6-25A8-EAF5-9B82-EA4ABFDB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91" y="3823762"/>
            <a:ext cx="5820418" cy="2633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DD3777-CD9F-2449-EC11-BEB5D56AD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800" y="3823762"/>
            <a:ext cx="5820418" cy="2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765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{82B8DF6F-2F6B-4671-AC7B-0AC488BEBAF9}tf33968143_win32</Template>
  <TotalTime>30</TotalTime>
  <Words>313</Words>
  <Application>Microsoft Office PowerPoint</Application>
  <PresentationFormat>Widescreen</PresentationFormat>
  <Paragraphs>50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Calibri</vt:lpstr>
      <vt:lpstr>Custom</vt:lpstr>
      <vt:lpstr>Deep learning major task</vt:lpstr>
      <vt:lpstr>project</vt:lpstr>
      <vt:lpstr>Dataset</vt:lpstr>
      <vt:lpstr>PowerPoint Presentation</vt:lpstr>
      <vt:lpstr>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major task</dc:title>
  <dc:creator>Ahmed Amr Mohyeldin Elgayar 19P8349</dc:creator>
  <cp:lastModifiedBy>Ahmed Amr Mohyeldin Elgayar 19P8349</cp:lastModifiedBy>
  <cp:revision>2</cp:revision>
  <dcterms:created xsi:type="dcterms:W3CDTF">2024-05-26T18:54:45Z</dcterms:created>
  <dcterms:modified xsi:type="dcterms:W3CDTF">2024-05-26T19:25:24Z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